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6" r:id="rId5"/>
    <p:sldId id="259" r:id="rId6"/>
    <p:sldId id="260" r:id="rId7"/>
    <p:sldId id="261" r:id="rId8"/>
    <p:sldId id="262" r:id="rId9"/>
    <p:sldId id="263" r:id="rId10"/>
    <p:sldId id="264" r:id="rId11"/>
    <p:sldId id="267"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8" autoAdjust="0"/>
    <p:restoredTop sz="94660"/>
  </p:normalViewPr>
  <p:slideViewPr>
    <p:cSldViewPr snapToGrid="0">
      <p:cViewPr>
        <p:scale>
          <a:sx n="110" d="100"/>
          <a:sy n="110" d="100"/>
        </p:scale>
        <p:origin x="-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2/10/2020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2/10/2020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2/10/2020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2/10/2020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2/10/2020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7803B-6BE6-4D80-90AA-66F3CEB384B8}"/>
              </a:ext>
            </a:extLst>
          </p:cNvPr>
          <p:cNvSpPr>
            <a:spLocks noGrp="1"/>
          </p:cNvSpPr>
          <p:nvPr>
            <p:ph type="ctrTitle"/>
          </p:nvPr>
        </p:nvSpPr>
        <p:spPr/>
        <p:txBody>
          <a:bodyPr/>
          <a:lstStyle/>
          <a:p>
            <a:r>
              <a:rPr lang="en-US" dirty="0"/>
              <a:t>Step by Step</a:t>
            </a:r>
          </a:p>
        </p:txBody>
      </p:sp>
      <p:sp>
        <p:nvSpPr>
          <p:cNvPr id="3" name="Subtitle 2">
            <a:extLst>
              <a:ext uri="{FF2B5EF4-FFF2-40B4-BE49-F238E27FC236}">
                <a16:creationId xmlns:a16="http://schemas.microsoft.com/office/drawing/2014/main" id="{E0763D26-CC95-4269-8FF7-76AC7C47AD20}"/>
              </a:ext>
            </a:extLst>
          </p:cNvPr>
          <p:cNvSpPr>
            <a:spLocks noGrp="1"/>
          </p:cNvSpPr>
          <p:nvPr>
            <p:ph type="subTitle" idx="1"/>
          </p:nvPr>
        </p:nvSpPr>
        <p:spPr/>
        <p:txBody>
          <a:bodyPr/>
          <a:lstStyle/>
          <a:p>
            <a:r>
              <a:rPr lang="en-US" dirty="0"/>
              <a:t>How to Create a Video From Images Saved on Your Computer</a:t>
            </a:r>
          </a:p>
        </p:txBody>
      </p:sp>
    </p:spTree>
    <p:extLst>
      <p:ext uri="{BB962C8B-B14F-4D97-AF65-F5344CB8AC3E}">
        <p14:creationId xmlns:p14="http://schemas.microsoft.com/office/powerpoint/2010/main" val="833442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social media post&#10;&#10;Description automatically generated">
            <a:extLst>
              <a:ext uri="{FF2B5EF4-FFF2-40B4-BE49-F238E27FC236}">
                <a16:creationId xmlns:a16="http://schemas.microsoft.com/office/drawing/2014/main" id="{12171F0A-686A-45E3-A655-5BA77C8D0D04}"/>
              </a:ext>
            </a:extLst>
          </p:cNvPr>
          <p:cNvPicPr>
            <a:picLocks noChangeAspect="1"/>
          </p:cNvPicPr>
          <p:nvPr/>
        </p:nvPicPr>
        <p:blipFill>
          <a:blip r:embed="rId2"/>
          <a:stretch>
            <a:fillRect/>
          </a:stretch>
        </p:blipFill>
        <p:spPr>
          <a:xfrm>
            <a:off x="888089" y="306353"/>
            <a:ext cx="10469024" cy="6213717"/>
          </a:xfrm>
          <a:prstGeom prst="rect">
            <a:avLst/>
          </a:prstGeom>
        </p:spPr>
      </p:pic>
      <p:sp>
        <p:nvSpPr>
          <p:cNvPr id="4" name="TextBox 3">
            <a:extLst>
              <a:ext uri="{FF2B5EF4-FFF2-40B4-BE49-F238E27FC236}">
                <a16:creationId xmlns:a16="http://schemas.microsoft.com/office/drawing/2014/main" id="{33F4D677-FD0C-4719-AFDF-12B85ACC899F}"/>
              </a:ext>
            </a:extLst>
          </p:cNvPr>
          <p:cNvSpPr txBox="1"/>
          <p:nvPr/>
        </p:nvSpPr>
        <p:spPr>
          <a:xfrm>
            <a:off x="1513773" y="2580626"/>
            <a:ext cx="2966484" cy="1015663"/>
          </a:xfrm>
          <a:prstGeom prst="rect">
            <a:avLst/>
          </a:prstGeom>
          <a:noFill/>
        </p:spPr>
        <p:txBody>
          <a:bodyPr wrap="square" rtlCol="0">
            <a:spAutoFit/>
          </a:bodyPr>
          <a:lstStyle/>
          <a:p>
            <a:r>
              <a:rPr lang="en-US" sz="1400" dirty="0">
                <a:solidFill>
                  <a:schemeClr val="accent6">
                    <a:lumMod val="50000"/>
                  </a:schemeClr>
                </a:solidFill>
              </a:rPr>
              <a:t>2.  This menu pops up giving you 3 choices - It is suggested to choose the High-quality output setting.</a:t>
            </a:r>
          </a:p>
          <a:p>
            <a:endParaRPr lang="en-US" dirty="0"/>
          </a:p>
        </p:txBody>
      </p:sp>
      <p:sp>
        <p:nvSpPr>
          <p:cNvPr id="16" name="TextBox 15">
            <a:extLst>
              <a:ext uri="{FF2B5EF4-FFF2-40B4-BE49-F238E27FC236}">
                <a16:creationId xmlns:a16="http://schemas.microsoft.com/office/drawing/2014/main" id="{1423FB68-7BC0-4024-86C5-159A7FD7B22A}"/>
              </a:ext>
            </a:extLst>
          </p:cNvPr>
          <p:cNvSpPr txBox="1"/>
          <p:nvPr/>
        </p:nvSpPr>
        <p:spPr>
          <a:xfrm>
            <a:off x="1462788" y="4393541"/>
            <a:ext cx="5029390" cy="584775"/>
          </a:xfrm>
          <a:prstGeom prst="rect">
            <a:avLst/>
          </a:prstGeom>
          <a:noFill/>
        </p:spPr>
        <p:txBody>
          <a:bodyPr wrap="none" rtlCol="0">
            <a:spAutoFit/>
          </a:bodyPr>
          <a:lstStyle/>
          <a:p>
            <a:r>
              <a:rPr lang="en-US" sz="1400" dirty="0">
                <a:solidFill>
                  <a:schemeClr val="accent6">
                    <a:lumMod val="50000"/>
                  </a:schemeClr>
                </a:solidFill>
              </a:rPr>
              <a:t>3. Click “Export” and the image you see is your completed video.</a:t>
            </a:r>
          </a:p>
          <a:p>
            <a:endParaRPr lang="en-US" dirty="0"/>
          </a:p>
        </p:txBody>
      </p:sp>
      <p:cxnSp>
        <p:nvCxnSpPr>
          <p:cNvPr id="20" name="Straight Arrow Connector 19">
            <a:extLst>
              <a:ext uri="{FF2B5EF4-FFF2-40B4-BE49-F238E27FC236}">
                <a16:creationId xmlns:a16="http://schemas.microsoft.com/office/drawing/2014/main" id="{21674921-5AF5-433A-B1E7-5AFEDB0FD464}"/>
              </a:ext>
            </a:extLst>
          </p:cNvPr>
          <p:cNvCxnSpPr>
            <a:cxnSpLocks/>
            <a:stCxn id="4" idx="3"/>
          </p:cNvCxnSpPr>
          <p:nvPr/>
        </p:nvCxnSpPr>
        <p:spPr>
          <a:xfrm>
            <a:off x="4480257" y="3088458"/>
            <a:ext cx="381130" cy="203382"/>
          </a:xfrm>
          <a:prstGeom prst="straightConnector1">
            <a:avLst/>
          </a:prstGeom>
          <a:ln w="28575">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B2A821A1-0428-47FE-B488-C37FFDAADE4F}"/>
              </a:ext>
            </a:extLst>
          </p:cNvPr>
          <p:cNvCxnSpPr>
            <a:cxnSpLocks/>
          </p:cNvCxnSpPr>
          <p:nvPr/>
        </p:nvCxnSpPr>
        <p:spPr>
          <a:xfrm flipV="1">
            <a:off x="4101737" y="3997235"/>
            <a:ext cx="836023" cy="300906"/>
          </a:xfrm>
          <a:prstGeom prst="straightConnector1">
            <a:avLst/>
          </a:prstGeom>
          <a:ln w="28575">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66C210C1-1314-4242-9F79-C6DEB1D6D5AC}"/>
              </a:ext>
            </a:extLst>
          </p:cNvPr>
          <p:cNvSpPr txBox="1"/>
          <p:nvPr/>
        </p:nvSpPr>
        <p:spPr>
          <a:xfrm>
            <a:off x="5052237" y="410272"/>
            <a:ext cx="5598346" cy="584775"/>
          </a:xfrm>
          <a:prstGeom prst="rect">
            <a:avLst/>
          </a:prstGeom>
          <a:noFill/>
        </p:spPr>
        <p:txBody>
          <a:bodyPr wrap="square" rtlCol="0">
            <a:spAutoFit/>
          </a:bodyPr>
          <a:lstStyle/>
          <a:p>
            <a:r>
              <a:rPr lang="en-US" dirty="0">
                <a:solidFill>
                  <a:schemeClr val="accent6">
                    <a:lumMod val="50000"/>
                  </a:schemeClr>
                </a:solidFill>
              </a:rPr>
              <a:t>Almost there!      </a:t>
            </a:r>
          </a:p>
          <a:p>
            <a:r>
              <a:rPr lang="en-US" sz="1400" dirty="0">
                <a:solidFill>
                  <a:schemeClr val="accent6">
                    <a:lumMod val="50000"/>
                  </a:schemeClr>
                </a:solidFill>
              </a:rPr>
              <a:t>                                     1.  Click “Finish Video”</a:t>
            </a:r>
          </a:p>
        </p:txBody>
      </p:sp>
      <p:cxnSp>
        <p:nvCxnSpPr>
          <p:cNvPr id="33" name="Straight Arrow Connector 32">
            <a:extLst>
              <a:ext uri="{FF2B5EF4-FFF2-40B4-BE49-F238E27FC236}">
                <a16:creationId xmlns:a16="http://schemas.microsoft.com/office/drawing/2014/main" id="{DE8A6327-5E1B-4D17-BF24-A0474DB22974}"/>
              </a:ext>
            </a:extLst>
          </p:cNvPr>
          <p:cNvCxnSpPr/>
          <p:nvPr/>
        </p:nvCxnSpPr>
        <p:spPr>
          <a:xfrm flipV="1">
            <a:off x="8725989" y="702659"/>
            <a:ext cx="1750422" cy="124655"/>
          </a:xfrm>
          <a:prstGeom prst="straightConnector1">
            <a:avLst/>
          </a:prstGeom>
          <a:ln w="28575">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0670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social media post&#10;&#10;Description automatically generated">
            <a:extLst>
              <a:ext uri="{FF2B5EF4-FFF2-40B4-BE49-F238E27FC236}">
                <a16:creationId xmlns:a16="http://schemas.microsoft.com/office/drawing/2014/main" id="{12171F0A-686A-45E3-A655-5BA77C8D0D04}"/>
              </a:ext>
            </a:extLst>
          </p:cNvPr>
          <p:cNvPicPr>
            <a:picLocks noChangeAspect="1"/>
          </p:cNvPicPr>
          <p:nvPr/>
        </p:nvPicPr>
        <p:blipFill>
          <a:blip r:embed="rId2"/>
          <a:stretch>
            <a:fillRect/>
          </a:stretch>
        </p:blipFill>
        <p:spPr>
          <a:xfrm>
            <a:off x="888089" y="306353"/>
            <a:ext cx="10469024" cy="6213717"/>
          </a:xfrm>
          <a:prstGeom prst="rect">
            <a:avLst/>
          </a:prstGeom>
        </p:spPr>
      </p:pic>
      <p:sp>
        <p:nvSpPr>
          <p:cNvPr id="2" name="TextBox 1">
            <a:extLst>
              <a:ext uri="{FF2B5EF4-FFF2-40B4-BE49-F238E27FC236}">
                <a16:creationId xmlns:a16="http://schemas.microsoft.com/office/drawing/2014/main" id="{771EAC3F-3124-4B09-A569-CB5A7FBCC47F}"/>
              </a:ext>
            </a:extLst>
          </p:cNvPr>
          <p:cNvSpPr txBox="1"/>
          <p:nvPr/>
        </p:nvSpPr>
        <p:spPr>
          <a:xfrm>
            <a:off x="1271452" y="442835"/>
            <a:ext cx="4797948" cy="1600438"/>
          </a:xfrm>
          <a:prstGeom prst="rect">
            <a:avLst/>
          </a:prstGeom>
          <a:noFill/>
        </p:spPr>
        <p:txBody>
          <a:bodyPr wrap="square" rtlCol="0">
            <a:spAutoFit/>
          </a:bodyPr>
          <a:lstStyle/>
          <a:p>
            <a:r>
              <a:rPr lang="en-US" sz="1400" dirty="0">
                <a:solidFill>
                  <a:schemeClr val="accent6">
                    <a:lumMod val="50000"/>
                  </a:schemeClr>
                </a:solidFill>
              </a:rPr>
              <a:t>Before finishing the video there are a couple of things to do first:</a:t>
            </a:r>
          </a:p>
          <a:p>
            <a:pPr marL="342900" indent="-342900">
              <a:buAutoNum type="arabicPeriod"/>
            </a:pPr>
            <a:r>
              <a:rPr lang="en-US" sz="1400" dirty="0">
                <a:solidFill>
                  <a:schemeClr val="accent6">
                    <a:lumMod val="50000"/>
                  </a:schemeClr>
                </a:solidFill>
              </a:rPr>
              <a:t>If you want background music click on that icon and you are given a choice to use a pre-installed music clip (only one tune available)! </a:t>
            </a:r>
          </a:p>
          <a:p>
            <a:pPr marL="342900" indent="-342900">
              <a:buAutoNum type="arabicPeriod"/>
            </a:pPr>
            <a:r>
              <a:rPr lang="en-US" sz="1400" dirty="0">
                <a:solidFill>
                  <a:schemeClr val="accent6">
                    <a:lumMod val="50000"/>
                  </a:schemeClr>
                </a:solidFill>
              </a:rPr>
              <a:t>You have the choice to use your own audio clip</a:t>
            </a:r>
          </a:p>
          <a:p>
            <a:pPr marL="342900" indent="-342900">
              <a:buAutoNum type="arabicPeriod"/>
            </a:pPr>
            <a:r>
              <a:rPr lang="en-US" sz="1400" dirty="0">
                <a:solidFill>
                  <a:schemeClr val="accent6">
                    <a:lumMod val="50000"/>
                  </a:schemeClr>
                </a:solidFill>
              </a:rPr>
              <a:t>Or, you can choose no music at all. </a:t>
            </a:r>
          </a:p>
        </p:txBody>
      </p:sp>
      <p:cxnSp>
        <p:nvCxnSpPr>
          <p:cNvPr id="7" name="Straight Arrow Connector 6">
            <a:extLst>
              <a:ext uri="{FF2B5EF4-FFF2-40B4-BE49-F238E27FC236}">
                <a16:creationId xmlns:a16="http://schemas.microsoft.com/office/drawing/2014/main" id="{16F3F92C-D2EB-4336-A9D2-DA76F203518B}"/>
              </a:ext>
            </a:extLst>
          </p:cNvPr>
          <p:cNvCxnSpPr/>
          <p:nvPr/>
        </p:nvCxnSpPr>
        <p:spPr>
          <a:xfrm flipV="1">
            <a:off x="6122601" y="670560"/>
            <a:ext cx="2525010" cy="357051"/>
          </a:xfrm>
          <a:prstGeom prst="straightConnector1">
            <a:avLst/>
          </a:prstGeom>
          <a:ln w="28575">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0C12A588-CEE6-4022-9A9D-A80FDB90CA94}"/>
              </a:ext>
            </a:extLst>
          </p:cNvPr>
          <p:cNvSpPr txBox="1"/>
          <p:nvPr/>
        </p:nvSpPr>
        <p:spPr>
          <a:xfrm>
            <a:off x="1654629" y="4911547"/>
            <a:ext cx="4118372" cy="584775"/>
          </a:xfrm>
          <a:prstGeom prst="rect">
            <a:avLst/>
          </a:prstGeom>
          <a:noFill/>
        </p:spPr>
        <p:txBody>
          <a:bodyPr wrap="none" rtlCol="0">
            <a:spAutoFit/>
          </a:bodyPr>
          <a:lstStyle/>
          <a:p>
            <a:r>
              <a:rPr lang="en-US" sz="1400" dirty="0">
                <a:solidFill>
                  <a:schemeClr val="accent6">
                    <a:lumMod val="50000"/>
                  </a:schemeClr>
                </a:solidFill>
              </a:rPr>
              <a:t>4.  The option to create a Title Card is also available.</a:t>
            </a:r>
          </a:p>
          <a:p>
            <a:endParaRPr lang="en-US" dirty="0"/>
          </a:p>
        </p:txBody>
      </p:sp>
      <p:sp>
        <p:nvSpPr>
          <p:cNvPr id="11" name="TextBox 10">
            <a:extLst>
              <a:ext uri="{FF2B5EF4-FFF2-40B4-BE49-F238E27FC236}">
                <a16:creationId xmlns:a16="http://schemas.microsoft.com/office/drawing/2014/main" id="{C6185060-15CC-4FE3-BEB1-AC1046EDF957}"/>
              </a:ext>
            </a:extLst>
          </p:cNvPr>
          <p:cNvSpPr txBox="1"/>
          <p:nvPr/>
        </p:nvSpPr>
        <p:spPr>
          <a:xfrm>
            <a:off x="7411134" y="5332963"/>
            <a:ext cx="3952080" cy="1015663"/>
          </a:xfrm>
          <a:prstGeom prst="rect">
            <a:avLst/>
          </a:prstGeom>
          <a:noFill/>
        </p:spPr>
        <p:txBody>
          <a:bodyPr wrap="square" rtlCol="0">
            <a:spAutoFit/>
          </a:bodyPr>
          <a:lstStyle/>
          <a:p>
            <a:r>
              <a:rPr lang="en-US" sz="1400" dirty="0">
                <a:solidFill>
                  <a:schemeClr val="accent6">
                    <a:lumMod val="50000"/>
                  </a:schemeClr>
                </a:solidFill>
              </a:rPr>
              <a:t>5.  As you can see, several other options are available to customize your video – I’ll be giving those a try in my next video  </a:t>
            </a:r>
          </a:p>
          <a:p>
            <a:endParaRPr lang="en-US" dirty="0"/>
          </a:p>
        </p:txBody>
      </p:sp>
      <p:cxnSp>
        <p:nvCxnSpPr>
          <p:cNvPr id="13" name="Straight Arrow Connector 12">
            <a:extLst>
              <a:ext uri="{FF2B5EF4-FFF2-40B4-BE49-F238E27FC236}">
                <a16:creationId xmlns:a16="http://schemas.microsoft.com/office/drawing/2014/main" id="{7D1FAA4C-F89A-497F-BD21-AFC76BF65DB0}"/>
              </a:ext>
            </a:extLst>
          </p:cNvPr>
          <p:cNvCxnSpPr>
            <a:cxnSpLocks/>
            <a:stCxn id="10" idx="3"/>
          </p:cNvCxnSpPr>
          <p:nvPr/>
        </p:nvCxnSpPr>
        <p:spPr>
          <a:xfrm flipV="1">
            <a:off x="5773001" y="5016137"/>
            <a:ext cx="479753" cy="187798"/>
          </a:xfrm>
          <a:prstGeom prst="straightConnector1">
            <a:avLst/>
          </a:prstGeom>
          <a:ln w="28575">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541DBA7A-815D-4ADF-A0DE-2461D9CE72A5}"/>
              </a:ext>
            </a:extLst>
          </p:cNvPr>
          <p:cNvSpPr/>
          <p:nvPr/>
        </p:nvSpPr>
        <p:spPr>
          <a:xfrm>
            <a:off x="7106194" y="4693920"/>
            <a:ext cx="4197717" cy="584775"/>
          </a:xfrm>
          <a:prstGeom prst="ellipse">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AD77D87-C79B-4A52-BB69-5896B95D9860}"/>
              </a:ext>
            </a:extLst>
          </p:cNvPr>
          <p:cNvSpPr/>
          <p:nvPr/>
        </p:nvSpPr>
        <p:spPr>
          <a:xfrm>
            <a:off x="4728754" y="2577737"/>
            <a:ext cx="2856412" cy="16720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9793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9306C8F-F7C6-4F75-9008-0A0270E49072}"/>
              </a:ext>
            </a:extLst>
          </p:cNvPr>
          <p:cNvPicPr>
            <a:picLocks noChangeAspect="1"/>
          </p:cNvPicPr>
          <p:nvPr/>
        </p:nvPicPr>
        <p:blipFill>
          <a:blip r:embed="rId2"/>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6122687E-AAE8-4F01-BBDF-4190E3374F0C}"/>
              </a:ext>
            </a:extLst>
          </p:cNvPr>
          <p:cNvSpPr txBox="1"/>
          <p:nvPr/>
        </p:nvSpPr>
        <p:spPr>
          <a:xfrm>
            <a:off x="1942011" y="1288868"/>
            <a:ext cx="7437119" cy="646331"/>
          </a:xfrm>
          <a:prstGeom prst="rect">
            <a:avLst/>
          </a:prstGeom>
          <a:noFill/>
        </p:spPr>
        <p:txBody>
          <a:bodyPr wrap="square" rtlCol="0">
            <a:spAutoFit/>
          </a:bodyPr>
          <a:lstStyle/>
          <a:p>
            <a:r>
              <a:rPr lang="en-US" dirty="0">
                <a:solidFill>
                  <a:schemeClr val="accent6">
                    <a:lumMod val="50000"/>
                  </a:schemeClr>
                </a:solidFill>
              </a:rPr>
              <a:t>A Title Card was created for this example.  If you place it in front of all other images before finishing, this is how the beginning of your video will appear.</a:t>
            </a:r>
          </a:p>
        </p:txBody>
      </p:sp>
    </p:spTree>
    <p:extLst>
      <p:ext uri="{BB962C8B-B14F-4D97-AF65-F5344CB8AC3E}">
        <p14:creationId xmlns:p14="http://schemas.microsoft.com/office/powerpoint/2010/main" val="3365118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 shot of a computer&#10;&#10;Description automatically generated">
            <a:extLst>
              <a:ext uri="{FF2B5EF4-FFF2-40B4-BE49-F238E27FC236}">
                <a16:creationId xmlns:a16="http://schemas.microsoft.com/office/drawing/2014/main" id="{B3146F89-C4EA-4BD7-9939-5B30320A03F5}"/>
              </a:ext>
            </a:extLst>
          </p:cNvPr>
          <p:cNvPicPr>
            <a:picLocks noChangeAspect="1"/>
          </p:cNvPicPr>
          <p:nvPr/>
        </p:nvPicPr>
        <p:blipFill>
          <a:blip r:embed="rId2"/>
          <a:stretch>
            <a:fillRect/>
          </a:stretch>
        </p:blipFill>
        <p:spPr>
          <a:xfrm>
            <a:off x="1696278" y="238539"/>
            <a:ext cx="8950957" cy="6274709"/>
          </a:xfrm>
          <a:prstGeom prst="rect">
            <a:avLst/>
          </a:prstGeom>
        </p:spPr>
      </p:pic>
      <p:cxnSp>
        <p:nvCxnSpPr>
          <p:cNvPr id="7" name="Straight Arrow Connector 6">
            <a:extLst>
              <a:ext uri="{FF2B5EF4-FFF2-40B4-BE49-F238E27FC236}">
                <a16:creationId xmlns:a16="http://schemas.microsoft.com/office/drawing/2014/main" id="{68633117-4085-4BD1-8761-70DF084384EA}"/>
              </a:ext>
            </a:extLst>
          </p:cNvPr>
          <p:cNvCxnSpPr>
            <a:cxnSpLocks/>
          </p:cNvCxnSpPr>
          <p:nvPr/>
        </p:nvCxnSpPr>
        <p:spPr>
          <a:xfrm flipH="1">
            <a:off x="3458819" y="3925263"/>
            <a:ext cx="1634176" cy="0"/>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187EA18-7C78-4E99-B2ED-561574262D18}"/>
              </a:ext>
            </a:extLst>
          </p:cNvPr>
          <p:cNvSpPr txBox="1"/>
          <p:nvPr/>
        </p:nvSpPr>
        <p:spPr>
          <a:xfrm>
            <a:off x="5113363" y="3474231"/>
            <a:ext cx="2573963" cy="1200329"/>
          </a:xfrm>
          <a:prstGeom prst="rect">
            <a:avLst/>
          </a:prstGeom>
          <a:noFill/>
          <a:ln>
            <a:noFill/>
          </a:ln>
        </p:spPr>
        <p:txBody>
          <a:bodyPr wrap="square" rtlCol="0">
            <a:spAutoFit/>
          </a:bodyPr>
          <a:lstStyle/>
          <a:p>
            <a:r>
              <a:rPr lang="en-US" dirty="0">
                <a:solidFill>
                  <a:schemeClr val="bg1"/>
                </a:solidFill>
                <a:latin typeface="SimSun" panose="02010600030101010101" pitchFamily="2" charset="-122"/>
                <a:ea typeface="SimSun" panose="02010600030101010101" pitchFamily="2" charset="-122"/>
              </a:rPr>
              <a:t>Scroll down your list of installed programs and click on Video Editor</a:t>
            </a:r>
          </a:p>
        </p:txBody>
      </p:sp>
    </p:spTree>
    <p:extLst>
      <p:ext uri="{BB962C8B-B14F-4D97-AF65-F5344CB8AC3E}">
        <p14:creationId xmlns:p14="http://schemas.microsoft.com/office/powerpoint/2010/main" val="360955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social media post&#10;&#10;Description automatically generated">
            <a:extLst>
              <a:ext uri="{FF2B5EF4-FFF2-40B4-BE49-F238E27FC236}">
                <a16:creationId xmlns:a16="http://schemas.microsoft.com/office/drawing/2014/main" id="{710A17B0-707D-4327-8DCC-C7CCD5C1D15B}"/>
              </a:ext>
            </a:extLst>
          </p:cNvPr>
          <p:cNvPicPr>
            <a:picLocks noChangeAspect="1"/>
          </p:cNvPicPr>
          <p:nvPr/>
        </p:nvPicPr>
        <p:blipFill>
          <a:blip r:embed="rId2"/>
          <a:stretch>
            <a:fillRect/>
          </a:stretch>
        </p:blipFill>
        <p:spPr>
          <a:xfrm>
            <a:off x="2014331" y="187881"/>
            <a:ext cx="8203096" cy="6502973"/>
          </a:xfrm>
          <a:prstGeom prst="rect">
            <a:avLst/>
          </a:prstGeom>
        </p:spPr>
      </p:pic>
      <p:sp>
        <p:nvSpPr>
          <p:cNvPr id="4" name="TextBox 3">
            <a:extLst>
              <a:ext uri="{FF2B5EF4-FFF2-40B4-BE49-F238E27FC236}">
                <a16:creationId xmlns:a16="http://schemas.microsoft.com/office/drawing/2014/main" id="{51CD057A-7D38-41E4-9855-6CF38433B44F}"/>
              </a:ext>
            </a:extLst>
          </p:cNvPr>
          <p:cNvSpPr txBox="1"/>
          <p:nvPr/>
        </p:nvSpPr>
        <p:spPr>
          <a:xfrm>
            <a:off x="7006855" y="404037"/>
            <a:ext cx="2607407" cy="738664"/>
          </a:xfrm>
          <a:prstGeom prst="rect">
            <a:avLst/>
          </a:prstGeom>
          <a:noFill/>
          <a:ln>
            <a:noFill/>
          </a:ln>
        </p:spPr>
        <p:txBody>
          <a:bodyPr wrap="square" rtlCol="0">
            <a:spAutoFit/>
          </a:bodyPr>
          <a:lstStyle/>
          <a:p>
            <a:r>
              <a:rPr lang="en-US" sz="1400" dirty="0">
                <a:solidFill>
                  <a:schemeClr val="accent6">
                    <a:lumMod val="50000"/>
                  </a:schemeClr>
                </a:solidFill>
                <a:latin typeface="SimSun" panose="02010600030101010101" pitchFamily="2" charset="-122"/>
                <a:ea typeface="SimSun" panose="02010600030101010101" pitchFamily="2" charset="-122"/>
              </a:rPr>
              <a:t>When this window pops up click on the “New Video Project” box </a:t>
            </a:r>
          </a:p>
        </p:txBody>
      </p:sp>
      <p:cxnSp>
        <p:nvCxnSpPr>
          <p:cNvPr id="6" name="Straight Arrow Connector 5">
            <a:extLst>
              <a:ext uri="{FF2B5EF4-FFF2-40B4-BE49-F238E27FC236}">
                <a16:creationId xmlns:a16="http://schemas.microsoft.com/office/drawing/2014/main" id="{36DB049A-3EE8-45C9-9AF7-785213FFA5C2}"/>
              </a:ext>
            </a:extLst>
          </p:cNvPr>
          <p:cNvCxnSpPr>
            <a:cxnSpLocks/>
            <a:stCxn id="4" idx="1"/>
          </p:cNvCxnSpPr>
          <p:nvPr/>
        </p:nvCxnSpPr>
        <p:spPr>
          <a:xfrm flipH="1">
            <a:off x="4019109" y="773369"/>
            <a:ext cx="2987746" cy="1916668"/>
          </a:xfrm>
          <a:prstGeom prst="straightConnector1">
            <a:avLst/>
          </a:prstGeom>
          <a:ln w="28575">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0192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social media post&#10;&#10;Description automatically generated">
            <a:extLst>
              <a:ext uri="{FF2B5EF4-FFF2-40B4-BE49-F238E27FC236}">
                <a16:creationId xmlns:a16="http://schemas.microsoft.com/office/drawing/2014/main" id="{710A17B0-707D-4327-8DCC-C7CCD5C1D15B}"/>
              </a:ext>
            </a:extLst>
          </p:cNvPr>
          <p:cNvPicPr>
            <a:picLocks noChangeAspect="1"/>
          </p:cNvPicPr>
          <p:nvPr/>
        </p:nvPicPr>
        <p:blipFill>
          <a:blip r:embed="rId2"/>
          <a:stretch>
            <a:fillRect/>
          </a:stretch>
        </p:blipFill>
        <p:spPr>
          <a:xfrm>
            <a:off x="2014331" y="187881"/>
            <a:ext cx="8203096" cy="6502973"/>
          </a:xfrm>
          <a:prstGeom prst="rect">
            <a:avLst/>
          </a:prstGeom>
        </p:spPr>
      </p:pic>
      <p:sp>
        <p:nvSpPr>
          <p:cNvPr id="9" name="TextBox 8">
            <a:extLst>
              <a:ext uri="{FF2B5EF4-FFF2-40B4-BE49-F238E27FC236}">
                <a16:creationId xmlns:a16="http://schemas.microsoft.com/office/drawing/2014/main" id="{80C54FBA-2C4D-4723-9B52-BD3F0CE6D444}"/>
              </a:ext>
            </a:extLst>
          </p:cNvPr>
          <p:cNvSpPr txBox="1"/>
          <p:nvPr/>
        </p:nvSpPr>
        <p:spPr>
          <a:xfrm>
            <a:off x="5993960" y="945750"/>
            <a:ext cx="4150404" cy="523220"/>
          </a:xfrm>
          <a:prstGeom prst="rect">
            <a:avLst/>
          </a:prstGeom>
          <a:noFill/>
          <a:ln>
            <a:noFill/>
          </a:ln>
        </p:spPr>
        <p:txBody>
          <a:bodyPr wrap="square" rtlCol="0">
            <a:spAutoFit/>
          </a:bodyPr>
          <a:lstStyle/>
          <a:p>
            <a:r>
              <a:rPr lang="en-US" sz="1400" dirty="0">
                <a:solidFill>
                  <a:schemeClr val="accent6">
                    <a:lumMod val="50000"/>
                  </a:schemeClr>
                </a:solidFill>
                <a:latin typeface="SimSun" panose="02010600030101010101" pitchFamily="2" charset="-122"/>
                <a:ea typeface="SimSun" panose="02010600030101010101" pitchFamily="2" charset="-122"/>
              </a:rPr>
              <a:t>The (2) projects shown below are the first two trial videos I made with this program</a:t>
            </a:r>
          </a:p>
        </p:txBody>
      </p:sp>
      <p:sp>
        <p:nvSpPr>
          <p:cNvPr id="15" name="TextBox 14">
            <a:extLst>
              <a:ext uri="{FF2B5EF4-FFF2-40B4-BE49-F238E27FC236}">
                <a16:creationId xmlns:a16="http://schemas.microsoft.com/office/drawing/2014/main" id="{582C7C56-19B7-4345-9AB6-EF3C9C978E83}"/>
              </a:ext>
            </a:extLst>
          </p:cNvPr>
          <p:cNvSpPr txBox="1"/>
          <p:nvPr/>
        </p:nvSpPr>
        <p:spPr>
          <a:xfrm flipH="1">
            <a:off x="5846103" y="3381577"/>
            <a:ext cx="3489486" cy="954107"/>
          </a:xfrm>
          <a:prstGeom prst="rect">
            <a:avLst/>
          </a:prstGeom>
          <a:noFill/>
          <a:ln>
            <a:noFill/>
          </a:ln>
        </p:spPr>
        <p:txBody>
          <a:bodyPr wrap="square" rtlCol="0">
            <a:spAutoFit/>
          </a:bodyPr>
          <a:lstStyle/>
          <a:p>
            <a:r>
              <a:rPr lang="en-US" sz="1400" dirty="0">
                <a:solidFill>
                  <a:schemeClr val="accent6">
                    <a:lumMod val="50000"/>
                  </a:schemeClr>
                </a:solidFill>
                <a:latin typeface="SimSun" panose="02010600030101010101" pitchFamily="2" charset="-122"/>
                <a:ea typeface="SimSun" panose="02010600030101010101" pitchFamily="2" charset="-122"/>
              </a:rPr>
              <a:t>This bottom row shows 3 of 4 videos my HP Video Editor created and saved, and I never knew they existed until I opened this program 2 days ago!  </a:t>
            </a:r>
          </a:p>
        </p:txBody>
      </p:sp>
      <p:cxnSp>
        <p:nvCxnSpPr>
          <p:cNvPr id="5" name="Straight Arrow Connector 4">
            <a:extLst>
              <a:ext uri="{FF2B5EF4-FFF2-40B4-BE49-F238E27FC236}">
                <a16:creationId xmlns:a16="http://schemas.microsoft.com/office/drawing/2014/main" id="{F8D149B8-2CBC-431F-999E-E8F062F697B1}"/>
              </a:ext>
            </a:extLst>
          </p:cNvPr>
          <p:cNvCxnSpPr>
            <a:cxnSpLocks/>
            <a:stCxn id="9" idx="2"/>
          </p:cNvCxnSpPr>
          <p:nvPr/>
        </p:nvCxnSpPr>
        <p:spPr>
          <a:xfrm>
            <a:off x="8069162" y="1468970"/>
            <a:ext cx="0" cy="385956"/>
          </a:xfrm>
          <a:prstGeom prst="straightConnector1">
            <a:avLst/>
          </a:prstGeom>
          <a:ln w="28575">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2B95FD00-507D-4A1A-B680-194A6171D7E6}"/>
              </a:ext>
            </a:extLst>
          </p:cNvPr>
          <p:cNvCxnSpPr/>
          <p:nvPr/>
        </p:nvCxnSpPr>
        <p:spPr>
          <a:xfrm>
            <a:off x="9335589" y="1468970"/>
            <a:ext cx="0" cy="298870"/>
          </a:xfrm>
          <a:prstGeom prst="straightConnector1">
            <a:avLst/>
          </a:prstGeom>
          <a:ln w="28575">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0891A977-7BAF-496D-B683-3A50363F6A84}"/>
              </a:ext>
            </a:extLst>
          </p:cNvPr>
          <p:cNvSpPr/>
          <p:nvPr/>
        </p:nvSpPr>
        <p:spPr>
          <a:xfrm>
            <a:off x="2743200" y="3727272"/>
            <a:ext cx="2107474" cy="557348"/>
          </a:xfrm>
          <a:prstGeom prst="ellipse">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Graphic 15" descr="Smiling face with no fill">
            <a:extLst>
              <a:ext uri="{FF2B5EF4-FFF2-40B4-BE49-F238E27FC236}">
                <a16:creationId xmlns:a16="http://schemas.microsoft.com/office/drawing/2014/main" id="{501BDA82-23A0-443A-89BE-F75D8CCA4CD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23845" y="3858630"/>
            <a:ext cx="283029" cy="283029"/>
          </a:xfrm>
          <a:prstGeom prst="rect">
            <a:avLst/>
          </a:prstGeom>
        </p:spPr>
      </p:pic>
    </p:spTree>
    <p:extLst>
      <p:ext uri="{BB962C8B-B14F-4D97-AF65-F5344CB8AC3E}">
        <p14:creationId xmlns:p14="http://schemas.microsoft.com/office/powerpoint/2010/main" val="1077230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100E46C-0053-4422-83B0-BF4B8B2A5858}"/>
              </a:ext>
            </a:extLst>
          </p:cNvPr>
          <p:cNvPicPr>
            <a:picLocks noChangeAspect="1"/>
          </p:cNvPicPr>
          <p:nvPr/>
        </p:nvPicPr>
        <p:blipFill>
          <a:blip r:embed="rId2"/>
          <a:stretch>
            <a:fillRect/>
          </a:stretch>
        </p:blipFill>
        <p:spPr>
          <a:xfrm>
            <a:off x="1001894" y="234203"/>
            <a:ext cx="10474490" cy="6219606"/>
          </a:xfrm>
          <a:prstGeom prst="rect">
            <a:avLst/>
          </a:prstGeom>
        </p:spPr>
      </p:pic>
      <p:sp>
        <p:nvSpPr>
          <p:cNvPr id="4" name="TextBox 3">
            <a:extLst>
              <a:ext uri="{FF2B5EF4-FFF2-40B4-BE49-F238E27FC236}">
                <a16:creationId xmlns:a16="http://schemas.microsoft.com/office/drawing/2014/main" id="{4C1787F4-DECA-45B7-BB50-1F78126C5118}"/>
              </a:ext>
            </a:extLst>
          </p:cNvPr>
          <p:cNvSpPr txBox="1"/>
          <p:nvPr/>
        </p:nvSpPr>
        <p:spPr>
          <a:xfrm>
            <a:off x="7029236" y="1327146"/>
            <a:ext cx="2445488" cy="738664"/>
          </a:xfrm>
          <a:prstGeom prst="rect">
            <a:avLst/>
          </a:prstGeom>
          <a:noFill/>
        </p:spPr>
        <p:txBody>
          <a:bodyPr wrap="square" rtlCol="0">
            <a:spAutoFit/>
          </a:bodyPr>
          <a:lstStyle/>
          <a:p>
            <a:r>
              <a:rPr lang="en-US" sz="1400" dirty="0">
                <a:solidFill>
                  <a:schemeClr val="accent6">
                    <a:lumMod val="50000"/>
                  </a:schemeClr>
                </a:solidFill>
                <a:latin typeface="SimSun" panose="02010600030101010101" pitchFamily="2" charset="-122"/>
                <a:ea typeface="SimSun" panose="02010600030101010101" pitchFamily="2" charset="-122"/>
              </a:rPr>
              <a:t>Before you go any further it will ask you to give a name to your video</a:t>
            </a:r>
          </a:p>
        </p:txBody>
      </p:sp>
      <p:cxnSp>
        <p:nvCxnSpPr>
          <p:cNvPr id="6" name="Straight Arrow Connector 5">
            <a:extLst>
              <a:ext uri="{FF2B5EF4-FFF2-40B4-BE49-F238E27FC236}">
                <a16:creationId xmlns:a16="http://schemas.microsoft.com/office/drawing/2014/main" id="{48264E31-32A3-4C43-842E-ECFD3C337C49}"/>
              </a:ext>
            </a:extLst>
          </p:cNvPr>
          <p:cNvCxnSpPr>
            <a:cxnSpLocks/>
          </p:cNvCxnSpPr>
          <p:nvPr/>
        </p:nvCxnSpPr>
        <p:spPr>
          <a:xfrm flipH="1">
            <a:off x="6496493" y="1927310"/>
            <a:ext cx="532743" cy="1113602"/>
          </a:xfrm>
          <a:prstGeom prst="straightConnector1">
            <a:avLst/>
          </a:prstGeom>
          <a:ln w="28575">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5592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10B47594-8530-4274-B72A-69EEFB9692EB}"/>
              </a:ext>
            </a:extLst>
          </p:cNvPr>
          <p:cNvPicPr>
            <a:picLocks noChangeAspect="1"/>
          </p:cNvPicPr>
          <p:nvPr/>
        </p:nvPicPr>
        <p:blipFill>
          <a:blip r:embed="rId2"/>
          <a:stretch>
            <a:fillRect/>
          </a:stretch>
        </p:blipFill>
        <p:spPr>
          <a:xfrm>
            <a:off x="982072" y="223071"/>
            <a:ext cx="10534067" cy="6230738"/>
          </a:xfrm>
          <a:prstGeom prst="rect">
            <a:avLst/>
          </a:prstGeom>
        </p:spPr>
      </p:pic>
      <p:sp>
        <p:nvSpPr>
          <p:cNvPr id="4" name="TextBox 3">
            <a:extLst>
              <a:ext uri="{FF2B5EF4-FFF2-40B4-BE49-F238E27FC236}">
                <a16:creationId xmlns:a16="http://schemas.microsoft.com/office/drawing/2014/main" id="{5442D2FA-C349-4D55-9D96-99DA737BFB43}"/>
              </a:ext>
            </a:extLst>
          </p:cNvPr>
          <p:cNvSpPr txBox="1"/>
          <p:nvPr/>
        </p:nvSpPr>
        <p:spPr>
          <a:xfrm>
            <a:off x="2012996" y="1401878"/>
            <a:ext cx="2877711" cy="307777"/>
          </a:xfrm>
          <a:prstGeom prst="rect">
            <a:avLst/>
          </a:prstGeom>
          <a:noFill/>
        </p:spPr>
        <p:txBody>
          <a:bodyPr wrap="none" rtlCol="0">
            <a:spAutoFit/>
          </a:bodyPr>
          <a:lstStyle/>
          <a:p>
            <a:r>
              <a:rPr lang="en-US" sz="1400" dirty="0">
                <a:solidFill>
                  <a:schemeClr val="accent6">
                    <a:lumMod val="50000"/>
                  </a:schemeClr>
                </a:solidFill>
                <a:latin typeface="SimSun" panose="02010600030101010101" pitchFamily="2" charset="-122"/>
                <a:ea typeface="SimSun" panose="02010600030101010101" pitchFamily="2" charset="-122"/>
              </a:rPr>
              <a:t>Next, click the “Add” button</a:t>
            </a:r>
          </a:p>
        </p:txBody>
      </p:sp>
      <p:cxnSp>
        <p:nvCxnSpPr>
          <p:cNvPr id="6" name="Straight Arrow Connector 5">
            <a:extLst>
              <a:ext uri="{FF2B5EF4-FFF2-40B4-BE49-F238E27FC236}">
                <a16:creationId xmlns:a16="http://schemas.microsoft.com/office/drawing/2014/main" id="{AE997E60-13D8-416A-B8C0-E66E15F1943F}"/>
              </a:ext>
            </a:extLst>
          </p:cNvPr>
          <p:cNvCxnSpPr>
            <a:cxnSpLocks/>
            <a:stCxn id="4" idx="1"/>
          </p:cNvCxnSpPr>
          <p:nvPr/>
        </p:nvCxnSpPr>
        <p:spPr>
          <a:xfrm flipH="1" flipV="1">
            <a:off x="1619796" y="1401878"/>
            <a:ext cx="393200" cy="153889"/>
          </a:xfrm>
          <a:prstGeom prst="straightConnector1">
            <a:avLst/>
          </a:prstGeom>
          <a:ln w="28575">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9213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4E0C1963-7A5B-4A94-B5FB-C6F5BD0F1056}"/>
              </a:ext>
            </a:extLst>
          </p:cNvPr>
          <p:cNvPicPr>
            <a:picLocks noChangeAspect="1"/>
          </p:cNvPicPr>
          <p:nvPr/>
        </p:nvPicPr>
        <p:blipFill>
          <a:blip r:embed="rId2"/>
          <a:stretch>
            <a:fillRect/>
          </a:stretch>
        </p:blipFill>
        <p:spPr>
          <a:xfrm>
            <a:off x="2570922" y="126323"/>
            <a:ext cx="7050156" cy="6605354"/>
          </a:xfrm>
          <a:prstGeom prst="rect">
            <a:avLst/>
          </a:prstGeom>
        </p:spPr>
      </p:pic>
      <p:sp>
        <p:nvSpPr>
          <p:cNvPr id="4" name="TextBox 3">
            <a:extLst>
              <a:ext uri="{FF2B5EF4-FFF2-40B4-BE49-F238E27FC236}">
                <a16:creationId xmlns:a16="http://schemas.microsoft.com/office/drawing/2014/main" id="{CD29906D-F25D-4D72-ACC8-96054C06A34A}"/>
              </a:ext>
            </a:extLst>
          </p:cNvPr>
          <p:cNvSpPr txBox="1"/>
          <p:nvPr/>
        </p:nvSpPr>
        <p:spPr>
          <a:xfrm>
            <a:off x="5443869" y="2328530"/>
            <a:ext cx="3019647" cy="1169551"/>
          </a:xfrm>
          <a:prstGeom prst="rect">
            <a:avLst/>
          </a:prstGeom>
          <a:noFill/>
        </p:spPr>
        <p:txBody>
          <a:bodyPr wrap="square" rtlCol="0">
            <a:spAutoFit/>
          </a:bodyPr>
          <a:lstStyle/>
          <a:p>
            <a:r>
              <a:rPr lang="en-US" sz="1400" dirty="0">
                <a:solidFill>
                  <a:schemeClr val="accent6">
                    <a:lumMod val="50000"/>
                  </a:schemeClr>
                </a:solidFill>
                <a:latin typeface="SimSun" panose="02010600030101010101" pitchFamily="2" charset="-122"/>
                <a:ea typeface="SimSun" panose="02010600030101010101" pitchFamily="2" charset="-122"/>
              </a:rPr>
              <a:t>This drop-down menu appears  giving you the option to choose from where you want to upload the files</a:t>
            </a:r>
          </a:p>
          <a:p>
            <a:r>
              <a:rPr lang="en-US" sz="1400" dirty="0">
                <a:solidFill>
                  <a:schemeClr val="accent6">
                    <a:lumMod val="50000"/>
                  </a:schemeClr>
                </a:solidFill>
                <a:latin typeface="SimSun" panose="02010600030101010101" pitchFamily="2" charset="-122"/>
                <a:ea typeface="SimSun" panose="02010600030101010101" pitchFamily="2" charset="-122"/>
              </a:rPr>
              <a:t>that will appear in your video.</a:t>
            </a:r>
          </a:p>
        </p:txBody>
      </p:sp>
      <p:cxnSp>
        <p:nvCxnSpPr>
          <p:cNvPr id="6" name="Straight Arrow Connector 5">
            <a:extLst>
              <a:ext uri="{FF2B5EF4-FFF2-40B4-BE49-F238E27FC236}">
                <a16:creationId xmlns:a16="http://schemas.microsoft.com/office/drawing/2014/main" id="{52C29F13-36D0-4F84-B9BA-79DF668DB02D}"/>
              </a:ext>
            </a:extLst>
          </p:cNvPr>
          <p:cNvCxnSpPr/>
          <p:nvPr/>
        </p:nvCxnSpPr>
        <p:spPr>
          <a:xfrm flipH="1">
            <a:off x="4699591" y="3067194"/>
            <a:ext cx="744278" cy="0"/>
          </a:xfrm>
          <a:prstGeom prst="straightConnector1">
            <a:avLst/>
          </a:prstGeom>
          <a:ln w="1905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7320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1C17061F-3AA2-418F-8179-7CF84E057F44}"/>
              </a:ext>
            </a:extLst>
          </p:cNvPr>
          <p:cNvPicPr>
            <a:picLocks noChangeAspect="1"/>
          </p:cNvPicPr>
          <p:nvPr/>
        </p:nvPicPr>
        <p:blipFill>
          <a:blip r:embed="rId2"/>
          <a:stretch>
            <a:fillRect/>
          </a:stretch>
        </p:blipFill>
        <p:spPr>
          <a:xfrm>
            <a:off x="859722" y="137111"/>
            <a:ext cx="11012471" cy="6528732"/>
          </a:xfrm>
          <a:prstGeom prst="rect">
            <a:avLst/>
          </a:prstGeom>
        </p:spPr>
      </p:pic>
      <p:sp>
        <p:nvSpPr>
          <p:cNvPr id="4" name="TextBox 3">
            <a:extLst>
              <a:ext uri="{FF2B5EF4-FFF2-40B4-BE49-F238E27FC236}">
                <a16:creationId xmlns:a16="http://schemas.microsoft.com/office/drawing/2014/main" id="{DFF849FA-B5D6-42D1-9057-098B7F3D8AA4}"/>
              </a:ext>
            </a:extLst>
          </p:cNvPr>
          <p:cNvSpPr txBox="1"/>
          <p:nvPr/>
        </p:nvSpPr>
        <p:spPr>
          <a:xfrm>
            <a:off x="1531088" y="2274838"/>
            <a:ext cx="3051545" cy="1815882"/>
          </a:xfrm>
          <a:prstGeom prst="rect">
            <a:avLst/>
          </a:prstGeom>
          <a:noFill/>
        </p:spPr>
        <p:txBody>
          <a:bodyPr wrap="square" rtlCol="0">
            <a:spAutoFit/>
          </a:bodyPr>
          <a:lstStyle/>
          <a:p>
            <a:r>
              <a:rPr lang="en-US" sz="1400" dirty="0">
                <a:solidFill>
                  <a:schemeClr val="accent6">
                    <a:lumMod val="50000"/>
                  </a:schemeClr>
                </a:solidFill>
              </a:rPr>
              <a:t>For this example I chose these four images from a folder saved on my computer.</a:t>
            </a:r>
          </a:p>
          <a:p>
            <a:endParaRPr lang="en-US" sz="1400" dirty="0">
              <a:solidFill>
                <a:schemeClr val="accent6">
                  <a:lumMod val="50000"/>
                </a:schemeClr>
              </a:solidFill>
            </a:endParaRPr>
          </a:p>
          <a:p>
            <a:r>
              <a:rPr lang="en-US" sz="1400" dirty="0">
                <a:solidFill>
                  <a:schemeClr val="accent6">
                    <a:lumMod val="50000"/>
                  </a:schemeClr>
                </a:solidFill>
              </a:rPr>
              <a:t>I wanted to show the sequence of activity of Old Faithful so I choose pictures that were taken fairly close together. </a:t>
            </a:r>
          </a:p>
        </p:txBody>
      </p:sp>
    </p:spTree>
    <p:extLst>
      <p:ext uri="{BB962C8B-B14F-4D97-AF65-F5344CB8AC3E}">
        <p14:creationId xmlns:p14="http://schemas.microsoft.com/office/powerpoint/2010/main" val="3851544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5588E68A-65F8-478D-84F5-AEA3011654A6}"/>
              </a:ext>
            </a:extLst>
          </p:cNvPr>
          <p:cNvPicPr>
            <a:picLocks noChangeAspect="1"/>
          </p:cNvPicPr>
          <p:nvPr/>
        </p:nvPicPr>
        <p:blipFill>
          <a:blip r:embed="rId2"/>
          <a:stretch>
            <a:fillRect/>
          </a:stretch>
        </p:blipFill>
        <p:spPr>
          <a:xfrm>
            <a:off x="815778" y="192566"/>
            <a:ext cx="10964758" cy="6472867"/>
          </a:xfrm>
          <a:prstGeom prst="rect">
            <a:avLst/>
          </a:prstGeom>
        </p:spPr>
      </p:pic>
      <p:sp>
        <p:nvSpPr>
          <p:cNvPr id="4" name="TextBox 3">
            <a:extLst>
              <a:ext uri="{FF2B5EF4-FFF2-40B4-BE49-F238E27FC236}">
                <a16:creationId xmlns:a16="http://schemas.microsoft.com/office/drawing/2014/main" id="{89730099-ABCB-4F6F-A60F-31AD457D7F3C}"/>
              </a:ext>
            </a:extLst>
          </p:cNvPr>
          <p:cNvSpPr txBox="1"/>
          <p:nvPr/>
        </p:nvSpPr>
        <p:spPr>
          <a:xfrm>
            <a:off x="1655227" y="2521058"/>
            <a:ext cx="4275309" cy="1815882"/>
          </a:xfrm>
          <a:prstGeom prst="rect">
            <a:avLst/>
          </a:prstGeom>
          <a:noFill/>
        </p:spPr>
        <p:txBody>
          <a:bodyPr wrap="square" rtlCol="0">
            <a:spAutoFit/>
          </a:bodyPr>
          <a:lstStyle/>
          <a:p>
            <a:r>
              <a:rPr lang="en-US" sz="1400" dirty="0">
                <a:solidFill>
                  <a:schemeClr val="accent6">
                    <a:lumMod val="50000"/>
                  </a:schemeClr>
                </a:solidFill>
              </a:rPr>
              <a:t>Next, I simply dragged and dropped each image down into the storyboard below in the order I want them to appear in the video.</a:t>
            </a:r>
          </a:p>
          <a:p>
            <a:endParaRPr lang="en-US" sz="1400" dirty="0">
              <a:solidFill>
                <a:schemeClr val="accent6">
                  <a:lumMod val="50000"/>
                </a:schemeClr>
              </a:solidFill>
            </a:endParaRPr>
          </a:p>
          <a:p>
            <a:r>
              <a:rPr lang="en-US" sz="1400" dirty="0">
                <a:solidFill>
                  <a:schemeClr val="accent6">
                    <a:lumMod val="50000"/>
                  </a:schemeClr>
                </a:solidFill>
              </a:rPr>
              <a:t>If, after placing each image onto the storyboard and you see you need to rearrange the order, no problem.  Just grab an image, drag and drop it anywhere along the storyboard where you want it. </a:t>
            </a:r>
          </a:p>
        </p:txBody>
      </p:sp>
      <p:cxnSp>
        <p:nvCxnSpPr>
          <p:cNvPr id="6" name="Straight Arrow Connector 5">
            <a:extLst>
              <a:ext uri="{FF2B5EF4-FFF2-40B4-BE49-F238E27FC236}">
                <a16:creationId xmlns:a16="http://schemas.microsoft.com/office/drawing/2014/main" id="{5D3C29A7-6C04-40F9-80B9-833A9547BFA2}"/>
              </a:ext>
            </a:extLst>
          </p:cNvPr>
          <p:cNvCxnSpPr>
            <a:cxnSpLocks/>
          </p:cNvCxnSpPr>
          <p:nvPr/>
        </p:nvCxnSpPr>
        <p:spPr>
          <a:xfrm>
            <a:off x="1509823" y="2041451"/>
            <a:ext cx="0" cy="2913321"/>
          </a:xfrm>
          <a:prstGeom prst="straightConnector1">
            <a:avLst/>
          </a:prstGeom>
          <a:ln w="28575">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407590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1470</TotalTime>
  <Words>424</Words>
  <Application>Microsoft Office PowerPoint</Application>
  <PresentationFormat>Widescreen</PresentationFormat>
  <Paragraphs>27</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SimSun</vt:lpstr>
      <vt:lpstr>Franklin Gothic Book</vt:lpstr>
      <vt:lpstr>Crop</vt:lpstr>
      <vt:lpstr>Step by Step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Walden</dc:creator>
  <cp:lastModifiedBy>Susan Walden</cp:lastModifiedBy>
  <cp:revision>21</cp:revision>
  <dcterms:created xsi:type="dcterms:W3CDTF">2020-02-10T19:17:57Z</dcterms:created>
  <dcterms:modified xsi:type="dcterms:W3CDTF">2020-02-11T19:48:55Z</dcterms:modified>
</cp:coreProperties>
</file>